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7" r:id="rId4"/>
    <p:sldId id="336" r:id="rId5"/>
    <p:sldId id="270" r:id="rId6"/>
    <p:sldId id="355" r:id="rId7"/>
    <p:sldId id="356" r:id="rId8"/>
    <p:sldId id="338" r:id="rId9"/>
    <p:sldId id="339" r:id="rId10"/>
    <p:sldId id="357" r:id="rId11"/>
    <p:sldId id="340" r:id="rId12"/>
    <p:sldId id="343" r:id="rId13"/>
    <p:sldId id="352" r:id="rId14"/>
    <p:sldId id="347" r:id="rId15"/>
    <p:sldId id="348" r:id="rId16"/>
    <p:sldId id="349" r:id="rId17"/>
    <p:sldId id="350" r:id="rId18"/>
    <p:sldId id="353" r:id="rId19"/>
    <p:sldId id="351" r:id="rId20"/>
    <p:sldId id="354" r:id="rId21"/>
    <p:sldId id="33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11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041"/>
    <a:srgbClr val="940A40"/>
    <a:srgbClr val="9C0054"/>
    <a:srgbClr val="620035"/>
    <a:srgbClr val="4E0023"/>
    <a:srgbClr val="7E0044"/>
    <a:srgbClr val="FFFFFF"/>
    <a:srgbClr val="404040"/>
    <a:srgbClr val="0053A3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88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366" y="78"/>
      </p:cViewPr>
      <p:guideLst>
        <p:guide orient="horz" pos="191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F98C7-9395-4E9A-96EC-DE4C39432AA7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64DB0-CCE3-4363-801A-A01AADC639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个人介绍，工作经历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14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71325" y="387275"/>
            <a:ext cx="324000" cy="324000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325" y="135275"/>
            <a:ext cx="252000" cy="252000"/>
          </a:xfrm>
          <a:prstGeom prst="rect">
            <a:avLst/>
          </a:prstGeom>
          <a:solidFill>
            <a:srgbClr val="97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226675" y="6318000"/>
            <a:ext cx="540000" cy="540000"/>
          </a:xfrm>
          <a:prstGeom prst="rect">
            <a:avLst/>
          </a:prstGeom>
          <a:solidFill>
            <a:srgbClr val="97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AEADAA-DF54-43B5-9810-877BE4776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C821-51AF-415E-BF5B-CDCDE3466362}" type="datetime1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DF5B9C-A6B7-417F-A187-D8DAE3376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14B439-2875-4EE9-AE93-61FE872F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82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4C821-51AF-415E-BF5B-CDCDE3466362}" type="datetime1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3667636"/>
            <a:ext cx="12192000" cy="5188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2695179"/>
            <a:ext cx="12192000" cy="972457"/>
          </a:xfrm>
          <a:prstGeom prst="rect">
            <a:avLst/>
          </a:prstGeom>
          <a:solidFill>
            <a:srgbClr val="97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192655" y="2802255"/>
            <a:ext cx="84759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Raleway"/>
              </a:rPr>
              <a:t>豆瓣电影可视化分析</a:t>
            </a:r>
          </a:p>
          <a:p>
            <a:endParaRPr lang="en-US" altLang="zh-CN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90076" y="4639175"/>
            <a:ext cx="306069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53D3A"/>
                </a:solidFill>
              </a:rPr>
              <a:t>汇报人：徐海</a:t>
            </a:r>
            <a:endParaRPr lang="zh-CN" sz="2000" b="1" dirty="0">
              <a:solidFill>
                <a:srgbClr val="453D3A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172674" y="2260140"/>
            <a:ext cx="324000" cy="324000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920674" y="2008140"/>
            <a:ext cx="252000" cy="252000"/>
          </a:xfrm>
          <a:prstGeom prst="rect">
            <a:avLst/>
          </a:prstGeom>
          <a:solidFill>
            <a:srgbClr val="97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087857" y="3704519"/>
            <a:ext cx="47193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小组成员：徐海、刘潜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10668902" y="2936033"/>
            <a:ext cx="555624" cy="489478"/>
          </a:xfrm>
          <a:custGeom>
            <a:avLst/>
            <a:gdLst>
              <a:gd name="T0" fmla="*/ 17 w 68"/>
              <a:gd name="T1" fmla="*/ 26 h 60"/>
              <a:gd name="T2" fmla="*/ 33 w 68"/>
              <a:gd name="T3" fmla="*/ 31 h 60"/>
              <a:gd name="T4" fmla="*/ 33 w 68"/>
              <a:gd name="T5" fmla="*/ 31 h 60"/>
              <a:gd name="T6" fmla="*/ 49 w 68"/>
              <a:gd name="T7" fmla="*/ 26 h 60"/>
              <a:gd name="T8" fmla="*/ 34 w 68"/>
              <a:gd name="T9" fmla="*/ 18 h 60"/>
              <a:gd name="T10" fmla="*/ 59 w 68"/>
              <a:gd name="T11" fmla="*/ 16 h 60"/>
              <a:gd name="T12" fmla="*/ 55 w 68"/>
              <a:gd name="T13" fmla="*/ 23 h 60"/>
              <a:gd name="T14" fmla="*/ 56 w 68"/>
              <a:gd name="T15" fmla="*/ 15 h 60"/>
              <a:gd name="T16" fmla="*/ 56 w 68"/>
              <a:gd name="T17" fmla="*/ 12 h 60"/>
              <a:gd name="T18" fmla="*/ 52 w 68"/>
              <a:gd name="T19" fmla="*/ 23 h 60"/>
              <a:gd name="T20" fmla="*/ 68 w 68"/>
              <a:gd name="T21" fmla="*/ 32 h 60"/>
              <a:gd name="T22" fmla="*/ 68 w 68"/>
              <a:gd name="T23" fmla="*/ 34 h 60"/>
              <a:gd name="T24" fmla="*/ 67 w 68"/>
              <a:gd name="T25" fmla="*/ 34 h 60"/>
              <a:gd name="T26" fmla="*/ 29 w 68"/>
              <a:gd name="T27" fmla="*/ 50 h 60"/>
              <a:gd name="T28" fmla="*/ 68 w 68"/>
              <a:gd name="T29" fmla="*/ 45 h 60"/>
              <a:gd name="T30" fmla="*/ 30 w 68"/>
              <a:gd name="T31" fmla="*/ 60 h 60"/>
              <a:gd name="T32" fmla="*/ 28 w 68"/>
              <a:gd name="T33" fmla="*/ 59 h 60"/>
              <a:gd name="T34" fmla="*/ 3 w 68"/>
              <a:gd name="T35" fmla="*/ 25 h 60"/>
              <a:gd name="T36" fmla="*/ 14 w 68"/>
              <a:gd name="T37" fmla="*/ 23 h 60"/>
              <a:gd name="T38" fmla="*/ 1 w 68"/>
              <a:gd name="T39" fmla="*/ 10 h 60"/>
              <a:gd name="T40" fmla="*/ 32 w 68"/>
              <a:gd name="T41" fmla="*/ 0 h 60"/>
              <a:gd name="T42" fmla="*/ 65 w 68"/>
              <a:gd name="T43" fmla="*/ 9 h 60"/>
              <a:gd name="T44" fmla="*/ 59 w 68"/>
              <a:gd name="T45" fmla="*/ 14 h 60"/>
              <a:gd name="T46" fmla="*/ 59 w 68"/>
              <a:gd name="T47" fmla="*/ 16 h 60"/>
              <a:gd name="T48" fmla="*/ 58 w 68"/>
              <a:gd name="T49" fmla="*/ 9 h 60"/>
              <a:gd name="T50" fmla="*/ 33 w 68"/>
              <a:gd name="T51" fmla="*/ 4 h 60"/>
              <a:gd name="T52" fmla="*/ 33 w 68"/>
              <a:gd name="T53" fmla="*/ 8 h 60"/>
              <a:gd name="T54" fmla="*/ 54 w 68"/>
              <a:gd name="T55" fmla="*/ 10 h 60"/>
              <a:gd name="T56" fmla="*/ 32 w 68"/>
              <a:gd name="T57" fmla="*/ 53 h 60"/>
              <a:gd name="T58" fmla="*/ 67 w 68"/>
              <a:gd name="T59" fmla="*/ 42 h 60"/>
              <a:gd name="T60" fmla="*/ 32 w 68"/>
              <a:gd name="T61" fmla="*/ 49 h 60"/>
              <a:gd name="T62" fmla="*/ 67 w 68"/>
              <a:gd name="T63" fmla="*/ 40 h 60"/>
              <a:gd name="T64" fmla="*/ 32 w 68"/>
              <a:gd name="T65" fmla="*/ 49 h 60"/>
              <a:gd name="T66" fmla="*/ 32 w 68"/>
              <a:gd name="T67" fmla="*/ 47 h 60"/>
              <a:gd name="T68" fmla="*/ 67 w 68"/>
              <a:gd name="T69" fmla="*/ 3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8" h="60">
                <a:moveTo>
                  <a:pt x="17" y="14"/>
                </a:move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8" y="27"/>
                  <a:pt x="18" y="27"/>
                </a:cubicBezTo>
                <a:cubicBezTo>
                  <a:pt x="22" y="28"/>
                  <a:pt x="29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6" y="31"/>
                  <a:pt x="39" y="30"/>
                  <a:pt x="41" y="30"/>
                </a:cubicBezTo>
                <a:cubicBezTo>
                  <a:pt x="45" y="29"/>
                  <a:pt x="47" y="27"/>
                  <a:pt x="49" y="26"/>
                </a:cubicBezTo>
                <a:cubicBezTo>
                  <a:pt x="49" y="14"/>
                  <a:pt x="49" y="14"/>
                  <a:pt x="49" y="14"/>
                </a:cubicBezTo>
                <a:cubicBezTo>
                  <a:pt x="34" y="18"/>
                  <a:pt x="34" y="18"/>
                  <a:pt x="34" y="18"/>
                </a:cubicBezTo>
                <a:cubicBezTo>
                  <a:pt x="17" y="14"/>
                  <a:pt x="17" y="14"/>
                  <a:pt x="17" y="14"/>
                </a:cubicBezTo>
                <a:close/>
                <a:moveTo>
                  <a:pt x="59" y="16"/>
                </a:moveTo>
                <a:cubicBezTo>
                  <a:pt x="61" y="23"/>
                  <a:pt x="61" y="23"/>
                  <a:pt x="61" y="23"/>
                </a:cubicBezTo>
                <a:cubicBezTo>
                  <a:pt x="59" y="25"/>
                  <a:pt x="57" y="25"/>
                  <a:pt x="55" y="23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16"/>
                  <a:pt x="56" y="16"/>
                  <a:pt x="56" y="15"/>
                </a:cubicBezTo>
                <a:cubicBezTo>
                  <a:pt x="56" y="15"/>
                  <a:pt x="56" y="14"/>
                  <a:pt x="56" y="14"/>
                </a:cubicBezTo>
                <a:cubicBezTo>
                  <a:pt x="56" y="12"/>
                  <a:pt x="56" y="12"/>
                  <a:pt x="56" y="12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23"/>
                  <a:pt x="52" y="23"/>
                  <a:pt x="52" y="23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46"/>
                  <a:pt x="29" y="48"/>
                  <a:pt x="29" y="50"/>
                </a:cubicBezTo>
                <a:cubicBezTo>
                  <a:pt x="29" y="52"/>
                  <a:pt x="29" y="54"/>
                  <a:pt x="30" y="56"/>
                </a:cubicBezTo>
                <a:cubicBezTo>
                  <a:pt x="68" y="45"/>
                  <a:pt x="68" y="45"/>
                  <a:pt x="68" y="45"/>
                </a:cubicBezTo>
                <a:cubicBezTo>
                  <a:pt x="68" y="48"/>
                  <a:pt x="68" y="48"/>
                  <a:pt x="68" y="48"/>
                </a:cubicBezTo>
                <a:cubicBezTo>
                  <a:pt x="30" y="60"/>
                  <a:pt x="30" y="60"/>
                  <a:pt x="30" y="60"/>
                </a:cubicBezTo>
                <a:cubicBezTo>
                  <a:pt x="29" y="60"/>
                  <a:pt x="29" y="60"/>
                  <a:pt x="29" y="60"/>
                </a:cubicBezTo>
                <a:cubicBezTo>
                  <a:pt x="28" y="59"/>
                  <a:pt x="28" y="59"/>
                  <a:pt x="28" y="59"/>
                </a:cubicBezTo>
                <a:cubicBezTo>
                  <a:pt x="3" y="38"/>
                  <a:pt x="3" y="38"/>
                  <a:pt x="3" y="38"/>
                </a:cubicBezTo>
                <a:cubicBezTo>
                  <a:pt x="2" y="34"/>
                  <a:pt x="1" y="30"/>
                  <a:pt x="3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13"/>
                  <a:pt x="14" y="13"/>
                  <a:pt x="14" y="13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8"/>
                  <a:pt x="0" y="8"/>
                  <a:pt x="0" y="8"/>
                </a:cubicBezTo>
                <a:cubicBezTo>
                  <a:pt x="32" y="0"/>
                  <a:pt x="32" y="0"/>
                  <a:pt x="32" y="0"/>
                </a:cubicBezTo>
                <a:cubicBezTo>
                  <a:pt x="65" y="7"/>
                  <a:pt x="65" y="7"/>
                  <a:pt x="65" y="7"/>
                </a:cubicBezTo>
                <a:cubicBezTo>
                  <a:pt x="65" y="9"/>
                  <a:pt x="65" y="9"/>
                  <a:pt x="65" y="9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5"/>
                  <a:pt x="59" y="15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4" y="10"/>
                </a:moveTo>
                <a:cubicBezTo>
                  <a:pt x="58" y="9"/>
                  <a:pt x="58" y="9"/>
                  <a:pt x="58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4"/>
                  <a:pt x="34" y="4"/>
                  <a:pt x="33" y="4"/>
                </a:cubicBezTo>
                <a:cubicBezTo>
                  <a:pt x="31" y="4"/>
                  <a:pt x="29" y="5"/>
                  <a:pt x="29" y="6"/>
                </a:cubicBezTo>
                <a:cubicBezTo>
                  <a:pt x="29" y="7"/>
                  <a:pt x="31" y="8"/>
                  <a:pt x="33" y="8"/>
                </a:cubicBezTo>
                <a:cubicBezTo>
                  <a:pt x="34" y="8"/>
                  <a:pt x="35" y="8"/>
                  <a:pt x="36" y="7"/>
                </a:cubicBezTo>
                <a:cubicBezTo>
                  <a:pt x="54" y="10"/>
                  <a:pt x="54" y="10"/>
                  <a:pt x="54" y="10"/>
                </a:cubicBezTo>
                <a:close/>
                <a:moveTo>
                  <a:pt x="32" y="52"/>
                </a:moveTo>
                <a:cubicBezTo>
                  <a:pt x="32" y="53"/>
                  <a:pt x="32" y="53"/>
                  <a:pt x="32" y="53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7" y="42"/>
                  <a:pt x="67" y="42"/>
                </a:cubicBezTo>
                <a:cubicBezTo>
                  <a:pt x="32" y="52"/>
                  <a:pt x="32" y="52"/>
                  <a:pt x="32" y="52"/>
                </a:cubicBezTo>
                <a:close/>
                <a:moveTo>
                  <a:pt x="32" y="49"/>
                </a:moveTo>
                <a:cubicBezTo>
                  <a:pt x="32" y="49"/>
                  <a:pt x="32" y="49"/>
                  <a:pt x="32" y="49"/>
                </a:cubicBezTo>
                <a:cubicBezTo>
                  <a:pt x="67" y="40"/>
                  <a:pt x="67" y="40"/>
                  <a:pt x="67" y="40"/>
                </a:cubicBezTo>
                <a:cubicBezTo>
                  <a:pt x="67" y="39"/>
                  <a:pt x="67" y="39"/>
                  <a:pt x="67" y="39"/>
                </a:cubicBezTo>
                <a:cubicBezTo>
                  <a:pt x="32" y="49"/>
                  <a:pt x="32" y="49"/>
                  <a:pt x="32" y="49"/>
                </a:cubicBezTo>
                <a:close/>
                <a:moveTo>
                  <a:pt x="31" y="46"/>
                </a:moveTo>
                <a:cubicBezTo>
                  <a:pt x="32" y="47"/>
                  <a:pt x="32" y="47"/>
                  <a:pt x="32" y="47"/>
                </a:cubicBezTo>
                <a:cubicBezTo>
                  <a:pt x="67" y="37"/>
                  <a:pt x="67" y="37"/>
                  <a:pt x="67" y="37"/>
                </a:cubicBezTo>
                <a:cubicBezTo>
                  <a:pt x="67" y="36"/>
                  <a:pt x="67" y="36"/>
                  <a:pt x="67" y="36"/>
                </a:cubicBezTo>
                <a:lnTo>
                  <a:pt x="31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" name="图片 8" descr="深大logo-无底色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" y="1574800"/>
            <a:ext cx="1997075" cy="1997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7" grpId="0" bldLvl="0" animBg="1"/>
      <p:bldP spid="11" grpId="0"/>
      <p:bldP spid="12" grpId="0"/>
      <p:bldP spid="15" grpId="0" bldLvl="0" animBg="1"/>
      <p:bldP spid="16" grpId="0" bldLvl="0" animBg="1"/>
      <p:bldP spid="10" grpId="0"/>
      <p:bldP spid="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03</a:t>
            </a:r>
            <a:r>
              <a:rPr lang="zh-CN" altLang="en-US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、数据分析及可视化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10</a:t>
            </a:fld>
            <a:endParaRPr lang="zh-CN" altLang="en-US" dirty="0"/>
          </a:p>
        </p:txBody>
      </p:sp>
      <p:pic>
        <p:nvPicPr>
          <p:cNvPr id="2" name="图片 1" descr="深大logo-无底色">
            <a:extLst>
              <a:ext uri="{FF2B5EF4-FFF2-40B4-BE49-F238E27FC236}">
                <a16:creationId xmlns:a16="http://schemas.microsoft.com/office/drawing/2014/main" id="{E713FAA0-11B2-42D1-979D-E056071A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481" y="55351"/>
            <a:ext cx="875908" cy="8759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7A7369-6083-4472-92F2-9E260F583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31" y="1348995"/>
            <a:ext cx="5900467" cy="52213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F984ABF-2FDB-4B06-960A-649B4C005C19}"/>
              </a:ext>
            </a:extLst>
          </p:cNvPr>
          <p:cNvSpPr txBox="1"/>
          <p:nvPr/>
        </p:nvSpPr>
        <p:spPr>
          <a:xfrm>
            <a:off x="341202" y="817868"/>
            <a:ext cx="698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c.Top200</a:t>
            </a:r>
            <a:r>
              <a:rPr lang="zh-CN" altLang="en-US" sz="2400" b="1" dirty="0"/>
              <a:t>我最喜欢的演员电影统计及分析</a:t>
            </a:r>
          </a:p>
        </p:txBody>
      </p:sp>
    </p:spTree>
    <p:extLst>
      <p:ext uri="{BB962C8B-B14F-4D97-AF65-F5344CB8AC3E}">
        <p14:creationId xmlns:p14="http://schemas.microsoft.com/office/powerpoint/2010/main" val="2883716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03</a:t>
            </a:r>
            <a:r>
              <a:rPr lang="zh-CN" altLang="en-US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、数据分析及可视化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11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4379EF-4A60-450C-B116-4034C7BAF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11" y="2001157"/>
            <a:ext cx="3579962" cy="35801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610267-09EA-4EAD-91B7-3958AAE52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606" y="2001157"/>
            <a:ext cx="3648783" cy="35801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DD374A-05DB-4A72-8FF2-74070ACE6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607" y="2001157"/>
            <a:ext cx="3648783" cy="358013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095585D-2E69-4A48-B3F8-056C1B07BE2C}"/>
              </a:ext>
            </a:extLst>
          </p:cNvPr>
          <p:cNvSpPr/>
          <p:nvPr/>
        </p:nvSpPr>
        <p:spPr>
          <a:xfrm>
            <a:off x="1854431" y="887751"/>
            <a:ext cx="8483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宫崎骏是以动画电影的艺术形式来表达自己人生观、世界观的思想家式的动画大师。其动画作品的主题具有两个主要特征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zh-CN" altLang="en-US" b="1" dirty="0"/>
              <a:t>冒险和奇幻</a:t>
            </a:r>
            <a:r>
              <a:rPr lang="zh-CN" altLang="en-US" dirty="0"/>
              <a:t>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0E76187-AA6E-4979-9D5A-DCF5CA65DBA9}"/>
              </a:ext>
            </a:extLst>
          </p:cNvPr>
          <p:cNvSpPr/>
          <p:nvPr/>
        </p:nvSpPr>
        <p:spPr>
          <a:xfrm>
            <a:off x="1302591" y="5982573"/>
            <a:ext cx="9152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在他的作品中充满了对生命存在形式与意义的探索</a:t>
            </a:r>
            <a:r>
              <a:rPr lang="en-US" altLang="zh-CN" dirty="0"/>
              <a:t>,</a:t>
            </a:r>
            <a:r>
              <a:rPr lang="zh-CN" altLang="en-US" dirty="0"/>
              <a:t>具有深厚的人文情怀。宫崎骏的作品往往在优美画面和浪漫情调的背后深藏着一种沉重感 </a:t>
            </a:r>
            <a:r>
              <a:rPr lang="en-US" altLang="zh-CN" b="1" dirty="0"/>
              <a:t>(</a:t>
            </a:r>
            <a:r>
              <a:rPr lang="en-US" altLang="zh-CN" b="1" dirty="0" err="1"/>
              <a:t>wordcloud</a:t>
            </a:r>
            <a:r>
              <a:rPr lang="en-US" altLang="zh-CN" b="1" dirty="0"/>
              <a:t>)</a:t>
            </a:r>
            <a:r>
              <a:rPr lang="zh-CN" altLang="en-US" b="1" dirty="0"/>
              <a:t> 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57612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03</a:t>
            </a:r>
            <a:r>
              <a:rPr lang="zh-CN" altLang="en-US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、数据分析及可视化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A40DBB-8F24-4874-BA70-0AA9E8B36BEE}"/>
              </a:ext>
            </a:extLst>
          </p:cNvPr>
          <p:cNvSpPr txBox="1"/>
          <p:nvPr/>
        </p:nvSpPr>
        <p:spPr>
          <a:xfrm>
            <a:off x="289882" y="866788"/>
            <a:ext cx="698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d.</a:t>
            </a:r>
            <a:r>
              <a:rPr lang="zh-CN" altLang="en-US" sz="2400" b="1" dirty="0"/>
              <a:t>词频统计</a:t>
            </a:r>
            <a:r>
              <a:rPr lang="en-US" altLang="zh-CN" sz="2400" b="1" dirty="0"/>
              <a:t>(</a:t>
            </a:r>
            <a:r>
              <a:rPr lang="en-US" altLang="zh-CN" sz="2400" b="1" dirty="0" err="1"/>
              <a:t>WordCloud</a:t>
            </a:r>
            <a:r>
              <a:rPr lang="en-US" altLang="zh-CN" sz="2400" b="1" dirty="0"/>
              <a:t>)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07280B-050B-495C-AAEB-E933C3F95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08" y="1921000"/>
            <a:ext cx="11288181" cy="4937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785E13-AC90-49B0-A673-4816AE00A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896" y="87437"/>
            <a:ext cx="5336193" cy="459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88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03</a:t>
            </a:r>
            <a:r>
              <a:rPr lang="zh-CN" altLang="en-US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、数据分析及可视化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A40DBB-8F24-4874-BA70-0AA9E8B36BEE}"/>
              </a:ext>
            </a:extLst>
          </p:cNvPr>
          <p:cNvSpPr txBox="1"/>
          <p:nvPr/>
        </p:nvSpPr>
        <p:spPr>
          <a:xfrm>
            <a:off x="289882" y="1019302"/>
            <a:ext cx="698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d.</a:t>
            </a:r>
            <a:r>
              <a:rPr lang="zh-CN" altLang="en-US" sz="2400" b="1" dirty="0"/>
              <a:t>词频统计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EB0E1C-124F-4D2C-934A-6FB15AA94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5623"/>
            <a:ext cx="6174254" cy="44430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A63E441-2959-421C-9DC5-5A9D8FA90AE8}"/>
              </a:ext>
            </a:extLst>
          </p:cNvPr>
          <p:cNvSpPr/>
          <p:nvPr/>
        </p:nvSpPr>
        <p:spPr>
          <a:xfrm>
            <a:off x="158151" y="1690634"/>
            <a:ext cx="47330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根据</a:t>
            </a:r>
            <a:r>
              <a:rPr lang="en-US" altLang="zh-CN" dirty="0"/>
              <a:t>top200</a:t>
            </a:r>
            <a:r>
              <a:rPr lang="zh-CN" altLang="en-US" dirty="0"/>
              <a:t>部的主题提取的词频数，可以让我们更加了解人们对经典电影的理解</a:t>
            </a:r>
          </a:p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4CCD625-9C6F-412E-BAA2-65BFFAEBF26D}"/>
              </a:ext>
            </a:extLst>
          </p:cNvPr>
          <p:cNvSpPr/>
          <p:nvPr/>
        </p:nvSpPr>
        <p:spPr>
          <a:xfrm>
            <a:off x="1139225" y="6488668"/>
            <a:ext cx="8269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关于词云不知道你从中看到了什么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5C1F7F-8C4E-4982-ABD5-FFA09498D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265" y="2002348"/>
            <a:ext cx="4762500" cy="360997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E38A019-0B03-44D5-AE1E-F2C99332100C}"/>
              </a:ext>
            </a:extLst>
          </p:cNvPr>
          <p:cNvSpPr/>
          <p:nvPr/>
        </p:nvSpPr>
        <p:spPr>
          <a:xfrm>
            <a:off x="7300824" y="1593033"/>
            <a:ext cx="4733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单部电影的豆瓣评论词云</a:t>
            </a:r>
          </a:p>
        </p:txBody>
      </p:sp>
    </p:spTree>
    <p:extLst>
      <p:ext uri="{BB962C8B-B14F-4D97-AF65-F5344CB8AC3E}">
        <p14:creationId xmlns:p14="http://schemas.microsoft.com/office/powerpoint/2010/main" val="4021785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03</a:t>
            </a:r>
            <a:r>
              <a:rPr lang="zh-CN" altLang="en-US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、数据分析及可视化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14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2BB3B5-DABE-48C5-9A24-52942C55C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79" y="1871933"/>
            <a:ext cx="5538878" cy="34389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ACB11A3-CF3F-427E-B202-228B6D0B422F}"/>
              </a:ext>
            </a:extLst>
          </p:cNvPr>
          <p:cNvSpPr txBox="1"/>
          <p:nvPr/>
        </p:nvSpPr>
        <p:spPr>
          <a:xfrm>
            <a:off x="267779" y="1033669"/>
            <a:ext cx="698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e.</a:t>
            </a:r>
            <a:r>
              <a:rPr lang="zh-CN" altLang="en-US" sz="2400" b="1" dirty="0"/>
              <a:t>网上大部分的剧情类型分布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66EF97-79BC-47E9-A4AE-8776ABFE5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290" y="618952"/>
            <a:ext cx="5989608" cy="30267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28E5B7-C8C7-4C68-9544-7317945CD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290" y="3653034"/>
            <a:ext cx="6257025" cy="27450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9099F2C-E513-4FCF-8ECE-C4B72A2E4968}"/>
              </a:ext>
            </a:extLst>
          </p:cNvPr>
          <p:cNvSpPr txBox="1"/>
          <p:nvPr/>
        </p:nvSpPr>
        <p:spPr>
          <a:xfrm>
            <a:off x="601333" y="5593498"/>
            <a:ext cx="6983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电影的类型并不是单一的</a:t>
            </a:r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不能反映各种类型之间的关系程度</a:t>
            </a:r>
          </a:p>
        </p:txBody>
      </p:sp>
    </p:spTree>
    <p:extLst>
      <p:ext uri="{BB962C8B-B14F-4D97-AF65-F5344CB8AC3E}">
        <p14:creationId xmlns:p14="http://schemas.microsoft.com/office/powerpoint/2010/main" val="3127846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03</a:t>
            </a:r>
            <a:r>
              <a:rPr lang="zh-CN" altLang="en-US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、数据分析及可视化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CB11A3-CF3F-427E-B202-228B6D0B422F}"/>
              </a:ext>
            </a:extLst>
          </p:cNvPr>
          <p:cNvSpPr txBox="1"/>
          <p:nvPr/>
        </p:nvSpPr>
        <p:spPr>
          <a:xfrm>
            <a:off x="362668" y="831318"/>
            <a:ext cx="698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e.</a:t>
            </a:r>
            <a:r>
              <a:rPr lang="zh-CN" altLang="en-US" sz="2400" b="1" dirty="0"/>
              <a:t>剧情类型关系依赖图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5C8348-649F-4B05-B9AE-E03B0514F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0" y="1402102"/>
            <a:ext cx="6062109" cy="545589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1392B71-1A52-48E2-AACD-E018C0A2F5ED}"/>
              </a:ext>
            </a:extLst>
          </p:cNvPr>
          <p:cNvSpPr txBox="1"/>
          <p:nvPr/>
        </p:nvSpPr>
        <p:spPr>
          <a:xfrm>
            <a:off x="8046488" y="1294639"/>
            <a:ext cx="3939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关系依赖算法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AA1145-B373-4E14-8FBD-2866B3C3B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626" y="1876527"/>
            <a:ext cx="5885473" cy="37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13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03</a:t>
            </a:r>
            <a:r>
              <a:rPr lang="zh-CN" altLang="en-US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、数据分析及可视化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CB11A3-CF3F-427E-B202-228B6D0B422F}"/>
              </a:ext>
            </a:extLst>
          </p:cNvPr>
          <p:cNvSpPr txBox="1"/>
          <p:nvPr/>
        </p:nvSpPr>
        <p:spPr>
          <a:xfrm>
            <a:off x="362668" y="831318"/>
            <a:ext cx="698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e.</a:t>
            </a:r>
            <a:r>
              <a:rPr lang="zh-CN" altLang="en-US" sz="2400" b="1" dirty="0"/>
              <a:t>针对单部电影的剧情类型关系依赖图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C3A299-A825-4FB7-9263-C75BE863B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233" y="2577959"/>
            <a:ext cx="1059573" cy="11219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40A005-FDF6-4DCA-AC85-5EAC0FD2B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514" y="1524189"/>
            <a:ext cx="3724275" cy="285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7B5B2E-2D5D-4DCB-B8BC-1F7CDBAB7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189"/>
            <a:ext cx="6095999" cy="35876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101090-1500-449C-A0BF-A62EF16C9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33" y="4593240"/>
            <a:ext cx="4657904" cy="14995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DCC4BE-55D8-4693-9B3D-B3B8B6151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16808"/>
            <a:ext cx="5974858" cy="114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99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03</a:t>
            </a:r>
            <a:r>
              <a:rPr lang="zh-CN" altLang="en-US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、数据分析及可视化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A40DBB-8F24-4874-BA70-0AA9E8B36BEE}"/>
              </a:ext>
            </a:extLst>
          </p:cNvPr>
          <p:cNvSpPr txBox="1"/>
          <p:nvPr/>
        </p:nvSpPr>
        <p:spPr>
          <a:xfrm>
            <a:off x="341202" y="931259"/>
            <a:ext cx="698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f.Top200</a:t>
            </a:r>
            <a:r>
              <a:rPr lang="zh-CN" altLang="en-US" sz="2400" b="1" dirty="0"/>
              <a:t>电影国家分布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空间分布</a:t>
            </a:r>
            <a:r>
              <a:rPr lang="en-US" altLang="zh-CN" sz="2400" b="1" dirty="0"/>
              <a:t>)</a:t>
            </a:r>
            <a:endParaRPr lang="zh-CN" altLang="en-US" sz="2400" b="1" dirty="0"/>
          </a:p>
        </p:txBody>
      </p:sp>
      <p:grpSp>
        <p:nvGrpSpPr>
          <p:cNvPr id="7" name="066f4198-5247-43d5-b0eb-5859df477662" descr="nB0AAB+LCAAAAAAABADllduO2jAQht/Fbe/oKnGyUpU7aEWLqrZoQT2o4sJNBuIqcVBiVuwi3r02OWDnwGarlSBB3BB77Pn/mUm+HXrNH9aAHDQLScw/ULKKSTjhEKIBmnjIYZsgGKARZR5lq49xtFknyPm9K46pOz8o97+TYAPyLKOckiB9dCrxeVi2b9wYA/SFMhpuQm2JbJUl08jiPC8ANWzCOMT3RTZTrh3+z3gsko2jOCRcJN8Z+zdoL+M92Iq4AZqnqnI5mTrpv9am3JAup1HCacSOJ6ZElA2EihqvpUPH0FykT9bwVazlQg4Lpti+g4Bweq9FaGsy6FMU08eIcRIMA7piITBp9Y6ufC4zQMypq++JqgB3fbH7GWCdlX1GH8X1SxIksC9sFYllNaqpVbWLopjH4girIqNW4/2gsT5z2PLnVVSeUMvZ0O5aMwc58gJVeibhebrzsvzXUJQOPz0cqeT62dCn59tymQD/OYXYFW5GD9qJ7M1JY341x9xW7zlmQc5b8wZXb9Ei1Dv0rIenk/3RJ63crWrh6xq3qGld8bl6HwVR/PTnKg+r7Asn1IW5DyHkMXPK+JB5QrqXV3kUy7eRQZLkBfjzF1yuHHNuZdQm8cWdr8Zj03hnjKXv1Iqxr/to5QnbfrRK8W2m83BEnclMT97CoSsbnllQWlsy3KbHi4ovrZnp4om38OXc4Zd0V57ZU+ZOTmqXwIovGay4DVjx+cCKNfm4u2DF3QNr02zo09MXsGIVrPjawYp7CVbcZ7C2NdcbsFqXDFarDVit84HV0uRb3QWr1T2wNs2GPj19AaulgtW6drBavQSr1WewtjXXG7DalwxWuw1Y7fOB1dbk290Fq909sDbNhj49fQGrrYLVvnaw2r0Eq91nsLY1txC/f85F8wWcHQAA">
            <a:extLst>
              <a:ext uri="{FF2B5EF4-FFF2-40B4-BE49-F238E27FC236}">
                <a16:creationId xmlns:a16="http://schemas.microsoft.com/office/drawing/2014/main" id="{00F5CF7E-F1C2-4D51-B943-52BC9AEE86AE}"/>
              </a:ext>
            </a:extLst>
          </p:cNvPr>
          <p:cNvGrpSpPr>
            <a:grpSpLocks noChangeAspect="1"/>
          </p:cNvGrpSpPr>
          <p:nvPr/>
        </p:nvGrpSpPr>
        <p:grpSpPr>
          <a:xfrm>
            <a:off x="5761728" y="87437"/>
            <a:ext cx="7042130" cy="2218061"/>
            <a:chOff x="-1066939" y="1625582"/>
            <a:chExt cx="11451354" cy="3606836"/>
          </a:xfrm>
        </p:grpSpPr>
        <p:sp>
          <p:nvSpPr>
            <p:cNvPr id="8" name="AreaShape">
              <a:extLst>
                <a:ext uri="{FF2B5EF4-FFF2-40B4-BE49-F238E27FC236}">
                  <a16:creationId xmlns:a16="http://schemas.microsoft.com/office/drawing/2014/main" id="{606E0144-1150-4909-85F7-262E4730B868}"/>
                </a:ext>
              </a:extLst>
            </p:cNvPr>
            <p:cNvSpPr/>
            <p:nvPr/>
          </p:nvSpPr>
          <p:spPr bwMode="auto">
            <a:xfrm>
              <a:off x="1523492" y="1625582"/>
              <a:ext cx="8860923" cy="360683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CustomText">
              <a:extLst>
                <a:ext uri="{FF2B5EF4-FFF2-40B4-BE49-F238E27FC236}">
                  <a16:creationId xmlns:a16="http://schemas.microsoft.com/office/drawing/2014/main" id="{172C01C2-003D-4F8A-A91C-47E8154E5956}"/>
                </a:ext>
              </a:extLst>
            </p:cNvPr>
            <p:cNvSpPr/>
            <p:nvPr/>
          </p:nvSpPr>
          <p:spPr>
            <a:xfrm>
              <a:off x="7298325" y="2984792"/>
              <a:ext cx="2156627" cy="336160"/>
            </a:xfrm>
            <a:prstGeom prst="rect">
              <a:avLst/>
            </a:prstGeom>
            <a:noFill/>
          </p:spPr>
          <p:txBody>
            <a:bodyPr wrap="square" lIns="90000" tIns="46800" rIns="90000" bIns="46800" anchor="b">
              <a:no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strike="noStrike" kern="1200" cap="none" spc="0" normalizeH="0" baseline="0" noProof="0" dirty="0">
                <a:solidFill>
                  <a:schemeClr val="accent1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ExtraShape">
              <a:extLst>
                <a:ext uri="{FF2B5EF4-FFF2-40B4-BE49-F238E27FC236}">
                  <a16:creationId xmlns:a16="http://schemas.microsoft.com/office/drawing/2014/main" id="{D9BA50D1-B1EE-4DA0-9D3F-725A2C96DCA6}"/>
                </a:ext>
              </a:extLst>
            </p:cNvPr>
            <p:cNvSpPr/>
            <p:nvPr/>
          </p:nvSpPr>
          <p:spPr>
            <a:xfrm>
              <a:off x="4896310" y="1864397"/>
              <a:ext cx="2207299" cy="3129207"/>
            </a:xfrm>
            <a:custGeom>
              <a:avLst/>
              <a:gdLst>
                <a:gd name="connsiteX0" fmla="*/ 1099368 w 2207299"/>
                <a:gd name="connsiteY0" fmla="*/ 0 h 3129207"/>
                <a:gd name="connsiteX1" fmla="*/ 2183589 w 2207299"/>
                <a:gd name="connsiteY1" fmla="*/ 1674366 h 3129207"/>
                <a:gd name="connsiteX2" fmla="*/ 1099368 w 2207299"/>
                <a:gd name="connsiteY2" fmla="*/ 3129144 h 3129207"/>
                <a:gd name="connsiteX3" fmla="*/ 92002 w 2207299"/>
                <a:gd name="connsiteY3" fmla="*/ 2519785 h 3129207"/>
                <a:gd name="connsiteX4" fmla="*/ 22207 w 2207299"/>
                <a:gd name="connsiteY4" fmla="*/ 2281905 h 3129207"/>
                <a:gd name="connsiteX5" fmla="*/ 16507 w 2207299"/>
                <a:gd name="connsiteY5" fmla="*/ 2243098 h 3129207"/>
                <a:gd name="connsiteX6" fmla="*/ 449899 w 2207299"/>
                <a:gd name="connsiteY6" fmla="*/ 2243098 h 3129207"/>
                <a:gd name="connsiteX7" fmla="*/ 593915 w 2207299"/>
                <a:gd name="connsiteY7" fmla="*/ 2099082 h 3129207"/>
                <a:gd name="connsiteX8" fmla="*/ 449899 w 2207299"/>
                <a:gd name="connsiteY8" fmla="*/ 1955066 h 3129207"/>
                <a:gd name="connsiteX9" fmla="*/ 0 w 2207299"/>
                <a:gd name="connsiteY9" fmla="*/ 1955066 h 3129207"/>
                <a:gd name="connsiteX10" fmla="*/ 49 w 2207299"/>
                <a:gd name="connsiteY10" fmla="*/ 1944393 h 3129207"/>
                <a:gd name="connsiteX11" fmla="*/ 12209 w 2207299"/>
                <a:gd name="connsiteY11" fmla="*/ 1805722 h 3129207"/>
                <a:gd name="connsiteX12" fmla="*/ 29337 w 2207299"/>
                <a:gd name="connsiteY12" fmla="*/ 1708584 h 3129207"/>
                <a:gd name="connsiteX13" fmla="*/ 449899 w 2207299"/>
                <a:gd name="connsiteY13" fmla="*/ 1708584 h 3129207"/>
                <a:gd name="connsiteX14" fmla="*/ 593915 w 2207299"/>
                <a:gd name="connsiteY14" fmla="*/ 1564568 h 3129207"/>
                <a:gd name="connsiteX15" fmla="*/ 449899 w 2207299"/>
                <a:gd name="connsiteY15" fmla="*/ 1420552 h 3129207"/>
                <a:gd name="connsiteX16" fmla="*/ 110004 w 2207299"/>
                <a:gd name="connsiteY16" fmla="*/ 1420552 h 3129207"/>
                <a:gd name="connsiteX17" fmla="*/ 145269 w 2207299"/>
                <a:gd name="connsiteY17" fmla="*/ 1325898 h 3129207"/>
                <a:gd name="connsiteX18" fmla="*/ 221055 w 2207299"/>
                <a:gd name="connsiteY18" fmla="*/ 1168524 h 3129207"/>
                <a:gd name="connsiteX19" fmla="*/ 629919 w 2207299"/>
                <a:gd name="connsiteY19" fmla="*/ 1168524 h 3129207"/>
                <a:gd name="connsiteX20" fmla="*/ 773935 w 2207299"/>
                <a:gd name="connsiteY20" fmla="*/ 1024508 h 3129207"/>
                <a:gd name="connsiteX21" fmla="*/ 629919 w 2207299"/>
                <a:gd name="connsiteY21" fmla="*/ 880492 h 3129207"/>
                <a:gd name="connsiteX22" fmla="*/ 398923 w 2207299"/>
                <a:gd name="connsiteY22" fmla="*/ 880492 h 3129207"/>
                <a:gd name="connsiteX23" fmla="*/ 407185 w 2207299"/>
                <a:gd name="connsiteY23" fmla="*/ 868561 h 3129207"/>
                <a:gd name="connsiteX24" fmla="*/ 649209 w 2207299"/>
                <a:gd name="connsiteY24" fmla="*/ 576421 h 312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07299" h="3129207">
                  <a:moveTo>
                    <a:pt x="1099368" y="0"/>
                  </a:moveTo>
                  <a:cubicBezTo>
                    <a:pt x="1099368" y="0"/>
                    <a:pt x="2109478" y="1323024"/>
                    <a:pt x="2183589" y="1674366"/>
                  </a:cubicBezTo>
                  <a:cubicBezTo>
                    <a:pt x="2183589" y="1674366"/>
                    <a:pt x="2463565" y="3019349"/>
                    <a:pt x="1099368" y="3129144"/>
                  </a:cubicBezTo>
                  <a:cubicBezTo>
                    <a:pt x="1099368" y="3129144"/>
                    <a:pt x="418641" y="3148359"/>
                    <a:pt x="92002" y="2519785"/>
                  </a:cubicBezTo>
                  <a:cubicBezTo>
                    <a:pt x="92002" y="2519785"/>
                    <a:pt x="49917" y="2433204"/>
                    <a:pt x="22207" y="2281905"/>
                  </a:cubicBezTo>
                  <a:lnTo>
                    <a:pt x="16507" y="2243098"/>
                  </a:lnTo>
                  <a:lnTo>
                    <a:pt x="449899" y="2243098"/>
                  </a:lnTo>
                  <a:cubicBezTo>
                    <a:pt x="529437" y="2243098"/>
                    <a:pt x="593915" y="2178620"/>
                    <a:pt x="593915" y="2099082"/>
                  </a:cubicBezTo>
                  <a:cubicBezTo>
                    <a:pt x="593915" y="2019544"/>
                    <a:pt x="529437" y="1955066"/>
                    <a:pt x="449899" y="1955066"/>
                  </a:cubicBezTo>
                  <a:lnTo>
                    <a:pt x="0" y="1955066"/>
                  </a:lnTo>
                  <a:lnTo>
                    <a:pt x="49" y="1944393"/>
                  </a:lnTo>
                  <a:cubicBezTo>
                    <a:pt x="2022" y="1900175"/>
                    <a:pt x="5925" y="1853893"/>
                    <a:pt x="12209" y="1805722"/>
                  </a:cubicBezTo>
                  <a:lnTo>
                    <a:pt x="29337" y="1708584"/>
                  </a:lnTo>
                  <a:lnTo>
                    <a:pt x="449899" y="1708584"/>
                  </a:lnTo>
                  <a:cubicBezTo>
                    <a:pt x="529437" y="1708584"/>
                    <a:pt x="593915" y="1644106"/>
                    <a:pt x="593915" y="1564568"/>
                  </a:cubicBezTo>
                  <a:cubicBezTo>
                    <a:pt x="593915" y="1485030"/>
                    <a:pt x="529437" y="1420552"/>
                    <a:pt x="449899" y="1420552"/>
                  </a:cubicBezTo>
                  <a:lnTo>
                    <a:pt x="110004" y="1420552"/>
                  </a:lnTo>
                  <a:lnTo>
                    <a:pt x="145269" y="1325898"/>
                  </a:lnTo>
                  <a:lnTo>
                    <a:pt x="221055" y="1168524"/>
                  </a:lnTo>
                  <a:lnTo>
                    <a:pt x="629919" y="1168524"/>
                  </a:lnTo>
                  <a:cubicBezTo>
                    <a:pt x="709457" y="1168524"/>
                    <a:pt x="773935" y="1104046"/>
                    <a:pt x="773935" y="1024508"/>
                  </a:cubicBezTo>
                  <a:cubicBezTo>
                    <a:pt x="773935" y="944970"/>
                    <a:pt x="709457" y="880492"/>
                    <a:pt x="629919" y="880492"/>
                  </a:cubicBezTo>
                  <a:lnTo>
                    <a:pt x="398923" y="880492"/>
                  </a:lnTo>
                  <a:lnTo>
                    <a:pt x="407185" y="868561"/>
                  </a:lnTo>
                  <a:cubicBezTo>
                    <a:pt x="476404" y="773070"/>
                    <a:pt x="556570" y="675493"/>
                    <a:pt x="649209" y="576421"/>
                  </a:cubicBezTo>
                  <a:close/>
                </a:path>
              </a:pathLst>
            </a:custGeom>
            <a:solidFill>
              <a:schemeClr val="accent1"/>
            </a:solidFill>
            <a:ln w="246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RelativeShape1">
              <a:extLst>
                <a:ext uri="{FF2B5EF4-FFF2-40B4-BE49-F238E27FC236}">
                  <a16:creationId xmlns:a16="http://schemas.microsoft.com/office/drawing/2014/main" id="{35C6A944-3C8F-478E-B3A7-D8358AF11904}"/>
                </a:ext>
              </a:extLst>
            </p:cNvPr>
            <p:cNvSpPr/>
            <p:nvPr/>
          </p:nvSpPr>
          <p:spPr bwMode="auto">
            <a:xfrm>
              <a:off x="2279576" y="2456857"/>
              <a:ext cx="3390669" cy="288032"/>
            </a:xfrm>
            <a:prstGeom prst="roundRect">
              <a:avLst>
                <a:gd name="adj" fmla="val 50000"/>
              </a:avLst>
            </a:prstGeom>
            <a:noFill/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ValueShape1">
              <a:extLst>
                <a:ext uri="{FF2B5EF4-FFF2-40B4-BE49-F238E27FC236}">
                  <a16:creationId xmlns:a16="http://schemas.microsoft.com/office/drawing/2014/main" id="{75CE8285-F337-4D5C-B69F-84543D008BB3}"/>
                </a:ext>
              </a:extLst>
            </p:cNvPr>
            <p:cNvSpPr/>
            <p:nvPr/>
          </p:nvSpPr>
          <p:spPr bwMode="auto">
            <a:xfrm>
              <a:off x="199820" y="2456857"/>
              <a:ext cx="5266465" cy="32710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美国</a:t>
              </a:r>
            </a:p>
          </p:txBody>
        </p:sp>
        <p:sp>
          <p:nvSpPr>
            <p:cNvPr id="18" name="RelativeShape2">
              <a:extLst>
                <a:ext uri="{FF2B5EF4-FFF2-40B4-BE49-F238E27FC236}">
                  <a16:creationId xmlns:a16="http://schemas.microsoft.com/office/drawing/2014/main" id="{AB9ABD1D-9987-4390-BE6B-FCF24CF93FDF}"/>
                </a:ext>
              </a:extLst>
            </p:cNvPr>
            <p:cNvSpPr/>
            <p:nvPr/>
          </p:nvSpPr>
          <p:spPr bwMode="auto">
            <a:xfrm>
              <a:off x="2279575" y="3024190"/>
              <a:ext cx="3390669" cy="288032"/>
            </a:xfrm>
            <a:prstGeom prst="roundRect">
              <a:avLst>
                <a:gd name="adj" fmla="val 50000"/>
              </a:avLst>
            </a:prstGeom>
            <a:noFill/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ValueShape2">
              <a:extLst>
                <a:ext uri="{FF2B5EF4-FFF2-40B4-BE49-F238E27FC236}">
                  <a16:creationId xmlns:a16="http://schemas.microsoft.com/office/drawing/2014/main" id="{C3680C6A-B008-4CDE-9BA6-D2FD087C159B}"/>
                </a:ext>
              </a:extLst>
            </p:cNvPr>
            <p:cNvSpPr/>
            <p:nvPr/>
          </p:nvSpPr>
          <p:spPr bwMode="auto">
            <a:xfrm>
              <a:off x="3028845" y="3006939"/>
              <a:ext cx="2437441" cy="29487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中国</a:t>
              </a:r>
            </a:p>
          </p:txBody>
        </p:sp>
        <p:sp>
          <p:nvSpPr>
            <p:cNvPr id="20" name="RelativeShape3">
              <a:extLst>
                <a:ext uri="{FF2B5EF4-FFF2-40B4-BE49-F238E27FC236}">
                  <a16:creationId xmlns:a16="http://schemas.microsoft.com/office/drawing/2014/main" id="{76F01E7F-72CE-41CD-882D-20B674651EDF}"/>
                </a:ext>
              </a:extLst>
            </p:cNvPr>
            <p:cNvSpPr/>
            <p:nvPr/>
          </p:nvSpPr>
          <p:spPr bwMode="auto">
            <a:xfrm>
              <a:off x="2279576" y="3545709"/>
              <a:ext cx="3390669" cy="288032"/>
            </a:xfrm>
            <a:prstGeom prst="roundRect">
              <a:avLst>
                <a:gd name="adj" fmla="val 50000"/>
              </a:avLst>
            </a:prstGeom>
            <a:noFill/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ValueShape3">
              <a:extLst>
                <a:ext uri="{FF2B5EF4-FFF2-40B4-BE49-F238E27FC236}">
                  <a16:creationId xmlns:a16="http://schemas.microsoft.com/office/drawing/2014/main" id="{1A69797A-F6E0-4E3F-91F8-24C6947F6FF7}"/>
                </a:ext>
              </a:extLst>
            </p:cNvPr>
            <p:cNvSpPr/>
            <p:nvPr/>
          </p:nvSpPr>
          <p:spPr bwMode="auto">
            <a:xfrm>
              <a:off x="3385242" y="3573934"/>
              <a:ext cx="2285002" cy="22708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日本</a:t>
              </a:r>
            </a:p>
          </p:txBody>
        </p:sp>
        <p:sp>
          <p:nvSpPr>
            <p:cNvPr id="22" name="RelativeShape4">
              <a:extLst>
                <a:ext uri="{FF2B5EF4-FFF2-40B4-BE49-F238E27FC236}">
                  <a16:creationId xmlns:a16="http://schemas.microsoft.com/office/drawing/2014/main" id="{123FC449-BFD3-4170-A98C-AA532C4E15C9}"/>
                </a:ext>
              </a:extLst>
            </p:cNvPr>
            <p:cNvSpPr/>
            <p:nvPr/>
          </p:nvSpPr>
          <p:spPr bwMode="auto">
            <a:xfrm>
              <a:off x="2279575" y="4106196"/>
              <a:ext cx="3393622" cy="288032"/>
            </a:xfrm>
            <a:prstGeom prst="roundRect">
              <a:avLst>
                <a:gd name="adj" fmla="val 50000"/>
              </a:avLst>
            </a:prstGeom>
            <a:noFill/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ValueShape4">
              <a:extLst>
                <a:ext uri="{FF2B5EF4-FFF2-40B4-BE49-F238E27FC236}">
                  <a16:creationId xmlns:a16="http://schemas.microsoft.com/office/drawing/2014/main" id="{2A9F3DBC-F6F2-4FCD-AC0D-9D03250F8FB9}"/>
                </a:ext>
              </a:extLst>
            </p:cNvPr>
            <p:cNvSpPr/>
            <p:nvPr/>
          </p:nvSpPr>
          <p:spPr bwMode="auto">
            <a:xfrm>
              <a:off x="3815830" y="4039835"/>
              <a:ext cx="1788985" cy="32198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英国</a:t>
              </a:r>
            </a:p>
          </p:txBody>
        </p:sp>
        <p:sp>
          <p:nvSpPr>
            <p:cNvPr id="24" name="ValueText1">
              <a:extLst>
                <a:ext uri="{FF2B5EF4-FFF2-40B4-BE49-F238E27FC236}">
                  <a16:creationId xmlns:a16="http://schemas.microsoft.com/office/drawing/2014/main" id="{4838AFCE-8C40-4BD6-82B3-63F950620287}"/>
                </a:ext>
              </a:extLst>
            </p:cNvPr>
            <p:cNvSpPr txBox="1"/>
            <p:nvPr/>
          </p:nvSpPr>
          <p:spPr>
            <a:xfrm>
              <a:off x="-1066939" y="2245202"/>
              <a:ext cx="1106737" cy="577276"/>
            </a:xfrm>
            <a:prstGeom prst="rect">
              <a:avLst/>
            </a:prstGeom>
            <a:noFill/>
          </p:spPr>
          <p:txBody>
            <a:bodyPr wrap="square" tIns="90000" bIns="90000" anchor="ctr" anchorCtr="0">
              <a:prstTxWarp prst="textPlain">
                <a:avLst/>
              </a:prstTxWarp>
              <a:noAutofit/>
            </a:bodyPr>
            <a:lstStyle/>
            <a:p>
              <a:r>
                <a:rPr lang="en-US" altLang="zh-CN" sz="7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108</a:t>
              </a:r>
              <a:endParaRPr lang="en-US" sz="7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5" name="ValueText2">
              <a:extLst>
                <a:ext uri="{FF2B5EF4-FFF2-40B4-BE49-F238E27FC236}">
                  <a16:creationId xmlns:a16="http://schemas.microsoft.com/office/drawing/2014/main" id="{FA629391-120F-4017-8D9C-5277F3C072BE}"/>
                </a:ext>
              </a:extLst>
            </p:cNvPr>
            <p:cNvSpPr txBox="1"/>
            <p:nvPr/>
          </p:nvSpPr>
          <p:spPr>
            <a:xfrm>
              <a:off x="2045282" y="2959871"/>
              <a:ext cx="833382" cy="369599"/>
            </a:xfrm>
            <a:prstGeom prst="rect">
              <a:avLst/>
            </a:prstGeom>
            <a:noFill/>
          </p:spPr>
          <p:txBody>
            <a:bodyPr wrap="square" tIns="90000" bIns="90000" anchor="ctr" anchorCtr="0">
              <a:prstTxWarp prst="textPlain">
                <a:avLst/>
              </a:prstTxWarp>
              <a:noAutofit/>
            </a:bodyPr>
            <a:lstStyle/>
            <a:p>
              <a:r>
                <a:rPr lang="en-US" altLang="zh-CN" sz="7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36</a:t>
              </a:r>
              <a:endParaRPr lang="en-US" sz="7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ValueText3">
              <a:extLst>
                <a:ext uri="{FF2B5EF4-FFF2-40B4-BE49-F238E27FC236}">
                  <a16:creationId xmlns:a16="http://schemas.microsoft.com/office/drawing/2014/main" id="{B5BE130E-5F6C-4F3F-A199-4D77612E9418}"/>
                </a:ext>
              </a:extLst>
            </p:cNvPr>
            <p:cNvSpPr txBox="1"/>
            <p:nvPr/>
          </p:nvSpPr>
          <p:spPr>
            <a:xfrm>
              <a:off x="2461972" y="3522848"/>
              <a:ext cx="821858" cy="441807"/>
            </a:xfrm>
            <a:prstGeom prst="rect">
              <a:avLst/>
            </a:prstGeom>
            <a:noFill/>
          </p:spPr>
          <p:txBody>
            <a:bodyPr wrap="square" tIns="90000" bIns="90000" anchor="ctr" anchorCtr="0">
              <a:prstTxWarp prst="textPlain">
                <a:avLst/>
              </a:prstTxWarp>
              <a:noAutofit/>
            </a:bodyPr>
            <a:lstStyle/>
            <a:p>
              <a:r>
                <a:rPr lang="en-US" altLang="zh-CN" sz="7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30</a:t>
              </a:r>
              <a:endParaRPr lang="en-US" sz="7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7" name="ValueText4">
              <a:extLst>
                <a:ext uri="{FF2B5EF4-FFF2-40B4-BE49-F238E27FC236}">
                  <a16:creationId xmlns:a16="http://schemas.microsoft.com/office/drawing/2014/main" id="{E6F66BCA-2A78-40E3-91E4-E49CE614757E}"/>
                </a:ext>
              </a:extLst>
            </p:cNvPr>
            <p:cNvSpPr txBox="1"/>
            <p:nvPr/>
          </p:nvSpPr>
          <p:spPr>
            <a:xfrm>
              <a:off x="2811209" y="4123446"/>
              <a:ext cx="716165" cy="358609"/>
            </a:xfrm>
            <a:prstGeom prst="rect">
              <a:avLst/>
            </a:prstGeom>
            <a:noFill/>
          </p:spPr>
          <p:txBody>
            <a:bodyPr wrap="square" tIns="90000" bIns="90000" anchor="ctr" anchorCtr="0">
              <a:prstTxWarp prst="textPlain">
                <a:avLst/>
              </a:prstTxWarp>
              <a:noAutofit/>
            </a:bodyPr>
            <a:lstStyle/>
            <a:p>
              <a:r>
                <a:rPr lang="en-US" altLang="zh-CN" sz="7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27</a:t>
              </a:r>
              <a:endParaRPr lang="en-US" sz="7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9" name="ValueShape4">
            <a:extLst>
              <a:ext uri="{FF2B5EF4-FFF2-40B4-BE49-F238E27FC236}">
                <a16:creationId xmlns:a16="http://schemas.microsoft.com/office/drawing/2014/main" id="{D35ACD37-4B0E-4ECD-815B-85356C1832B7}"/>
              </a:ext>
            </a:extLst>
          </p:cNvPr>
          <p:cNvSpPr/>
          <p:nvPr/>
        </p:nvSpPr>
        <p:spPr bwMode="auto">
          <a:xfrm>
            <a:off x="9195931" y="1889362"/>
            <a:ext cx="1100155" cy="1980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法国</a:t>
            </a:r>
          </a:p>
        </p:txBody>
      </p:sp>
      <p:sp>
        <p:nvSpPr>
          <p:cNvPr id="32" name="ValueText4">
            <a:extLst>
              <a:ext uri="{FF2B5EF4-FFF2-40B4-BE49-F238E27FC236}">
                <a16:creationId xmlns:a16="http://schemas.microsoft.com/office/drawing/2014/main" id="{7A3EF6B3-B4FC-492D-AAE2-49294C1664F1}"/>
              </a:ext>
            </a:extLst>
          </p:cNvPr>
          <p:cNvSpPr txBox="1"/>
          <p:nvPr/>
        </p:nvSpPr>
        <p:spPr>
          <a:xfrm>
            <a:off x="8699836" y="1912550"/>
            <a:ext cx="440413" cy="220530"/>
          </a:xfrm>
          <a:prstGeom prst="rect">
            <a:avLst/>
          </a:prstGeom>
          <a:noFill/>
        </p:spPr>
        <p:txBody>
          <a:bodyPr wrap="square" tIns="90000" bIns="90000" anchor="ctr" anchorCtr="0">
            <a:prstTxWarp prst="textPlain">
              <a:avLst/>
            </a:prstTxWarp>
            <a:noAutofit/>
          </a:bodyPr>
          <a:lstStyle/>
          <a:p>
            <a:r>
              <a:rPr lang="en-US" altLang="zh-CN" sz="700" dirty="0">
                <a:solidFill>
                  <a:schemeClr val="accent1"/>
                </a:solidFill>
                <a:latin typeface="Impact" panose="020B0806030902050204" pitchFamily="34" charset="0"/>
              </a:rPr>
              <a:t>15</a:t>
            </a:r>
            <a:endParaRPr lang="en-US" sz="7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ValueShape4">
            <a:extLst>
              <a:ext uri="{FF2B5EF4-FFF2-40B4-BE49-F238E27FC236}">
                <a16:creationId xmlns:a16="http://schemas.microsoft.com/office/drawing/2014/main" id="{0BB9F46D-998E-4096-8F92-1256D8619E2E}"/>
              </a:ext>
            </a:extLst>
          </p:cNvPr>
          <p:cNvSpPr/>
          <p:nvPr/>
        </p:nvSpPr>
        <p:spPr bwMode="auto">
          <a:xfrm>
            <a:off x="9932144" y="1801925"/>
            <a:ext cx="1100155" cy="1980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韩国</a:t>
            </a:r>
          </a:p>
        </p:txBody>
      </p:sp>
      <p:sp>
        <p:nvSpPr>
          <p:cNvPr id="34" name="ValueShape4">
            <a:extLst>
              <a:ext uri="{FF2B5EF4-FFF2-40B4-BE49-F238E27FC236}">
                <a16:creationId xmlns:a16="http://schemas.microsoft.com/office/drawing/2014/main" id="{084CD409-3ED6-4068-A506-67D6B98770CB}"/>
              </a:ext>
            </a:extLst>
          </p:cNvPr>
          <p:cNvSpPr/>
          <p:nvPr/>
        </p:nvSpPr>
        <p:spPr bwMode="auto">
          <a:xfrm>
            <a:off x="9827821" y="1419795"/>
            <a:ext cx="1100155" cy="1980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印度</a:t>
            </a:r>
          </a:p>
        </p:txBody>
      </p:sp>
      <p:sp>
        <p:nvSpPr>
          <p:cNvPr id="35" name="ValueText4">
            <a:extLst>
              <a:ext uri="{FF2B5EF4-FFF2-40B4-BE49-F238E27FC236}">
                <a16:creationId xmlns:a16="http://schemas.microsoft.com/office/drawing/2014/main" id="{94578346-FF72-4CE5-B2C2-A136011E872A}"/>
              </a:ext>
            </a:extLst>
          </p:cNvPr>
          <p:cNvSpPr txBox="1"/>
          <p:nvPr/>
        </p:nvSpPr>
        <p:spPr>
          <a:xfrm>
            <a:off x="11159885" y="1806301"/>
            <a:ext cx="440413" cy="220530"/>
          </a:xfrm>
          <a:prstGeom prst="rect">
            <a:avLst/>
          </a:prstGeom>
          <a:noFill/>
        </p:spPr>
        <p:txBody>
          <a:bodyPr wrap="square" tIns="90000" bIns="90000" anchor="ctr" anchorCtr="0">
            <a:prstTxWarp prst="textPlain">
              <a:avLst/>
            </a:prstTxWarp>
            <a:noAutofit/>
          </a:bodyPr>
          <a:lstStyle/>
          <a:p>
            <a:r>
              <a:rPr lang="en-US" altLang="zh-CN" sz="700" dirty="0">
                <a:solidFill>
                  <a:schemeClr val="accent1"/>
                </a:solidFill>
                <a:latin typeface="Impact" panose="020B0806030902050204" pitchFamily="34" charset="0"/>
              </a:rPr>
              <a:t>11</a:t>
            </a:r>
            <a:endParaRPr lang="en-US" sz="7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52" name="ValueText4">
            <a:extLst>
              <a:ext uri="{FF2B5EF4-FFF2-40B4-BE49-F238E27FC236}">
                <a16:creationId xmlns:a16="http://schemas.microsoft.com/office/drawing/2014/main" id="{7735AC4E-F182-4E59-9965-718212ECBE04}"/>
              </a:ext>
            </a:extLst>
          </p:cNvPr>
          <p:cNvSpPr txBox="1"/>
          <p:nvPr/>
        </p:nvSpPr>
        <p:spPr>
          <a:xfrm>
            <a:off x="10965016" y="1419795"/>
            <a:ext cx="440413" cy="220530"/>
          </a:xfrm>
          <a:prstGeom prst="rect">
            <a:avLst/>
          </a:prstGeom>
          <a:noFill/>
        </p:spPr>
        <p:txBody>
          <a:bodyPr wrap="square" tIns="90000" bIns="90000" anchor="ctr" anchorCtr="0">
            <a:prstTxWarp prst="textPlain">
              <a:avLst/>
            </a:prstTxWarp>
            <a:noAutofit/>
          </a:bodyPr>
          <a:lstStyle/>
          <a:p>
            <a:r>
              <a:rPr lang="en-US" altLang="zh-CN" sz="700" dirty="0">
                <a:solidFill>
                  <a:schemeClr val="accent1"/>
                </a:solidFill>
                <a:latin typeface="Impact" panose="020B0806030902050204" pitchFamily="34" charset="0"/>
              </a:rPr>
              <a:t>2</a:t>
            </a:r>
            <a:endParaRPr lang="en-US" sz="7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4726B383-7D6D-44D8-A4FC-093FEDBDC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5" y="2292836"/>
            <a:ext cx="12192000" cy="449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66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03</a:t>
            </a:r>
            <a:r>
              <a:rPr lang="zh-CN" altLang="en-US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、数据分析及可视化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A40DBB-8F24-4874-BA70-0AA9E8B36BEE}"/>
              </a:ext>
            </a:extLst>
          </p:cNvPr>
          <p:cNvSpPr txBox="1"/>
          <p:nvPr/>
        </p:nvSpPr>
        <p:spPr>
          <a:xfrm>
            <a:off x="341202" y="931259"/>
            <a:ext cx="698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d.Top200</a:t>
            </a:r>
            <a:r>
              <a:rPr lang="zh-CN" altLang="en-US" sz="2400" b="1" dirty="0"/>
              <a:t>电影国家分布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空间分布</a:t>
            </a:r>
            <a:r>
              <a:rPr lang="en-US" altLang="zh-CN" sz="2400" b="1" dirty="0"/>
              <a:t>)</a:t>
            </a:r>
            <a:endParaRPr lang="zh-CN" altLang="en-US" sz="2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E35CA5-184F-419C-9899-1A3162E31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31259"/>
            <a:ext cx="12192000" cy="53140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41877F-2EF6-4655-8963-B270E333F8E8}"/>
              </a:ext>
            </a:extLst>
          </p:cNvPr>
          <p:cNvSpPr txBox="1"/>
          <p:nvPr/>
        </p:nvSpPr>
        <p:spPr>
          <a:xfrm>
            <a:off x="243436" y="809635"/>
            <a:ext cx="698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f.Top200</a:t>
            </a:r>
            <a:r>
              <a:rPr lang="zh-CN" altLang="en-US" sz="2400" b="1" dirty="0"/>
              <a:t>电影国家分布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空间分布</a:t>
            </a:r>
            <a:r>
              <a:rPr lang="en-US" altLang="zh-CN" sz="2400" b="1" dirty="0"/>
              <a:t>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62886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03</a:t>
            </a:r>
            <a:r>
              <a:rPr lang="zh-CN" altLang="en-US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、数据分析及可视化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A40DBB-8F24-4874-BA70-0AA9E8B36BEE}"/>
              </a:ext>
            </a:extLst>
          </p:cNvPr>
          <p:cNvSpPr txBox="1"/>
          <p:nvPr/>
        </p:nvSpPr>
        <p:spPr>
          <a:xfrm>
            <a:off x="341202" y="931259"/>
            <a:ext cx="698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g.</a:t>
            </a:r>
            <a:r>
              <a:rPr lang="zh-CN" altLang="en-US" sz="2400" b="1" dirty="0"/>
              <a:t>美国</a:t>
            </a:r>
            <a:r>
              <a:rPr lang="en-US" altLang="zh-CN" sz="2400" b="1" dirty="0"/>
              <a:t>30</a:t>
            </a:r>
            <a:r>
              <a:rPr lang="zh-CN" altLang="en-US" sz="2400" b="1" dirty="0"/>
              <a:t>年</a:t>
            </a:r>
            <a:r>
              <a:rPr lang="en-US" altLang="zh-CN" sz="2400" b="1" dirty="0"/>
              <a:t>Top200</a:t>
            </a:r>
            <a:r>
              <a:rPr lang="zh-CN" altLang="en-US" sz="2400" b="1" dirty="0"/>
              <a:t> 时间序列</a:t>
            </a:r>
            <a:r>
              <a:rPr lang="en-US" altLang="zh-CN" sz="2400" b="1" dirty="0"/>
              <a:t>(1990-2020)</a:t>
            </a:r>
            <a:endParaRPr lang="zh-CN" altLang="en-US" sz="2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0F38F5-063B-467F-A400-A7598D059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1451"/>
            <a:ext cx="12192000" cy="46665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638DCB-72E2-433D-977A-851848C3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264" y="16116"/>
            <a:ext cx="2961736" cy="190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47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96086" y="2593674"/>
            <a:ext cx="2320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-1" y="3556441"/>
            <a:ext cx="3225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4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943475" y="1334578"/>
            <a:ext cx="2394585" cy="713569"/>
            <a:chOff x="4818742" y="1508023"/>
            <a:chExt cx="2394858" cy="713828"/>
          </a:xfrm>
        </p:grpSpPr>
        <p:sp>
          <p:nvSpPr>
            <p:cNvPr id="19" name="文本框 18"/>
            <p:cNvSpPr txBox="1"/>
            <p:nvPr/>
          </p:nvSpPr>
          <p:spPr>
            <a:xfrm>
              <a:off x="4818742" y="1508023"/>
              <a:ext cx="2394858" cy="522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</a:rPr>
                <a:t>选题背景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818742" y="1852519"/>
              <a:ext cx="239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939540" y="1201692"/>
            <a:ext cx="828040" cy="828040"/>
            <a:chOff x="3909356" y="1685526"/>
            <a:chExt cx="828000" cy="828000"/>
          </a:xfrm>
        </p:grpSpPr>
        <p:sp>
          <p:nvSpPr>
            <p:cNvPr id="17" name="文本框 16"/>
            <p:cNvSpPr txBox="1"/>
            <p:nvPr/>
          </p:nvSpPr>
          <p:spPr>
            <a:xfrm>
              <a:off x="3909356" y="1745583"/>
              <a:ext cx="8280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940A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3909356" y="1685526"/>
              <a:ext cx="828000" cy="828000"/>
            </a:xfrm>
            <a:prstGeom prst="rect">
              <a:avLst/>
            </a:prstGeom>
            <a:noFill/>
            <a:ln>
              <a:solidFill>
                <a:srgbClr val="9700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926330" y="3161534"/>
            <a:ext cx="2411730" cy="707028"/>
            <a:chOff x="9042399" y="1496786"/>
            <a:chExt cx="2412005" cy="706842"/>
          </a:xfrm>
        </p:grpSpPr>
        <p:sp>
          <p:nvSpPr>
            <p:cNvPr id="13" name="文本框 12"/>
            <p:cNvSpPr txBox="1"/>
            <p:nvPr/>
          </p:nvSpPr>
          <p:spPr>
            <a:xfrm>
              <a:off x="9059546" y="1496786"/>
              <a:ext cx="2394858" cy="523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</a:rPr>
                <a:t>技术框架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042399" y="1835425"/>
              <a:ext cx="2394858" cy="368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4898707" y="5062531"/>
            <a:ext cx="3089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</a:rPr>
              <a:t>数据分析及可视化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939540" y="4909339"/>
            <a:ext cx="828040" cy="828040"/>
            <a:chOff x="3909356" y="1685526"/>
            <a:chExt cx="828000" cy="828000"/>
          </a:xfrm>
        </p:grpSpPr>
        <p:sp>
          <p:nvSpPr>
            <p:cNvPr id="9" name="文本框 8"/>
            <p:cNvSpPr txBox="1"/>
            <p:nvPr/>
          </p:nvSpPr>
          <p:spPr>
            <a:xfrm>
              <a:off x="3909356" y="1745583"/>
              <a:ext cx="828000" cy="7067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940A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3909356" y="1685526"/>
              <a:ext cx="828000" cy="828000"/>
            </a:xfrm>
            <a:prstGeom prst="rect">
              <a:avLst/>
            </a:prstGeom>
            <a:noFill/>
            <a:ln>
              <a:solidFill>
                <a:srgbClr val="9700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939540" y="3038475"/>
            <a:ext cx="828040" cy="828040"/>
            <a:chOff x="3909356" y="1685526"/>
            <a:chExt cx="828000" cy="828000"/>
          </a:xfrm>
        </p:grpSpPr>
        <p:sp>
          <p:nvSpPr>
            <p:cNvPr id="21" name="文本框 20"/>
            <p:cNvSpPr txBox="1"/>
            <p:nvPr/>
          </p:nvSpPr>
          <p:spPr>
            <a:xfrm>
              <a:off x="3909356" y="1745583"/>
              <a:ext cx="828000" cy="7067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940A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3909356" y="1685526"/>
              <a:ext cx="828000" cy="828000"/>
            </a:xfrm>
            <a:prstGeom prst="rect">
              <a:avLst/>
            </a:prstGeom>
            <a:noFill/>
            <a:ln>
              <a:solidFill>
                <a:srgbClr val="9700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03</a:t>
            </a:r>
            <a:r>
              <a:rPr lang="zh-CN" altLang="en-US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、数据分析及可视化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A40DBB-8F24-4874-BA70-0AA9E8B36BEE}"/>
              </a:ext>
            </a:extLst>
          </p:cNvPr>
          <p:cNvSpPr txBox="1"/>
          <p:nvPr/>
        </p:nvSpPr>
        <p:spPr>
          <a:xfrm>
            <a:off x="358455" y="809635"/>
            <a:ext cx="698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g.</a:t>
            </a:r>
            <a:r>
              <a:rPr lang="zh-CN" altLang="en-US" sz="2400" b="1" dirty="0"/>
              <a:t>美国</a:t>
            </a:r>
            <a:r>
              <a:rPr lang="en-US" altLang="zh-CN" sz="2400" b="1" dirty="0"/>
              <a:t>30</a:t>
            </a:r>
            <a:r>
              <a:rPr lang="zh-CN" altLang="en-US" sz="2400" b="1" dirty="0"/>
              <a:t>年</a:t>
            </a:r>
            <a:r>
              <a:rPr lang="en-US" altLang="zh-CN" sz="2400" b="1" dirty="0"/>
              <a:t>Top200</a:t>
            </a:r>
            <a:r>
              <a:rPr lang="zh-CN" altLang="en-US" sz="2400" b="1" dirty="0"/>
              <a:t> 时间序列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F25FAE-85C0-4A22-8168-F07900F81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94" y="1331605"/>
            <a:ext cx="9332097" cy="552719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3379F64-E5B7-4822-AA5D-7ACDC5D4F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084" y="0"/>
            <a:ext cx="2525643" cy="177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48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984084" y="2130549"/>
            <a:ext cx="10801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970041"/>
                </a:solidFill>
              </a:rPr>
              <a:t>汇报完毕，敬请指正！</a:t>
            </a:r>
          </a:p>
        </p:txBody>
      </p:sp>
      <p:pic>
        <p:nvPicPr>
          <p:cNvPr id="2" name="图片 1" descr="深大logo-无底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4582160"/>
            <a:ext cx="1584960" cy="1584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E0044"/>
                </a:solidFill>
                <a:latin typeface="微软雅黑" panose="020B0503020204020204" pitchFamily="34" charset="-122"/>
              </a:rPr>
              <a:t>01</a:t>
            </a:r>
            <a:r>
              <a:rPr lang="zh-CN" altLang="en-US" sz="2800" b="1" dirty="0">
                <a:solidFill>
                  <a:srgbClr val="7E0044"/>
                </a:solidFill>
                <a:latin typeface="微软雅黑" panose="020B0503020204020204" pitchFamily="34" charset="-122"/>
              </a:rPr>
              <a:t>、选题背景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2" name="图片 1" descr="深大logo-无底色">
            <a:extLst>
              <a:ext uri="{FF2B5EF4-FFF2-40B4-BE49-F238E27FC236}">
                <a16:creationId xmlns:a16="http://schemas.microsoft.com/office/drawing/2014/main" id="{27AF7699-D7E6-411D-97D1-A1973FF33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481" y="55351"/>
            <a:ext cx="875908" cy="8759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8FE4FAB-E5FB-4254-8ED6-FE365A640400}"/>
              </a:ext>
            </a:extLst>
          </p:cNvPr>
          <p:cNvSpPr txBox="1"/>
          <p:nvPr/>
        </p:nvSpPr>
        <p:spPr>
          <a:xfrm>
            <a:off x="822386" y="892046"/>
            <a:ext cx="113696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在闲暇之时，电影已经成为我们生活的一部分。大家平常会经常观看各种类型的影视作品，都有自己的偏好。为了让更多人能够以更多的角度去看待电影，因此我们小组做了豆瓣电影的数据分析及可视化。</a:t>
            </a:r>
          </a:p>
          <a:p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B249B5-6FF9-42A3-B6A0-D750BE26C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64" y="1693424"/>
            <a:ext cx="11579525" cy="51645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E0044"/>
                </a:solidFill>
                <a:latin typeface="微软雅黑" panose="020B0503020204020204" pitchFamily="34" charset="-122"/>
              </a:rPr>
              <a:t>01</a:t>
            </a:r>
            <a:r>
              <a:rPr lang="zh-CN" altLang="en-US" sz="2800" b="1" dirty="0">
                <a:solidFill>
                  <a:srgbClr val="7E0044"/>
                </a:solidFill>
                <a:latin typeface="微软雅黑" panose="020B0503020204020204" pitchFamily="34" charset="-122"/>
              </a:rPr>
              <a:t>、选题背景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</a:t>
            </a:fld>
            <a:endParaRPr lang="zh-CN" altLang="en-US" dirty="0"/>
          </a:p>
        </p:txBody>
      </p:sp>
      <p:pic>
        <p:nvPicPr>
          <p:cNvPr id="2" name="图片 1" descr="深大logo-无底色">
            <a:extLst>
              <a:ext uri="{FF2B5EF4-FFF2-40B4-BE49-F238E27FC236}">
                <a16:creationId xmlns:a16="http://schemas.microsoft.com/office/drawing/2014/main" id="{27AF7699-D7E6-411D-97D1-A1973FF33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481" y="55351"/>
            <a:ext cx="875908" cy="87590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C55EC7B-D95A-4AE9-8B43-0D624307F6BA}"/>
              </a:ext>
            </a:extLst>
          </p:cNvPr>
          <p:cNvSpPr/>
          <p:nvPr/>
        </p:nvSpPr>
        <p:spPr>
          <a:xfrm>
            <a:off x="7295797" y="5299442"/>
            <a:ext cx="4276220" cy="1288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豆瓣已经成为国内电影爱好者、影评人士的聚集地。 豆瓣上积攒了大量电影数据为电影行业分析提供了重要资源。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6BF8FA-9431-4030-BE28-B649E7AC8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80" y="931259"/>
            <a:ext cx="6901105" cy="55111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30B479-2F92-486D-9095-C97E4FE0E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185" y="1104180"/>
            <a:ext cx="5150815" cy="34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11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02</a:t>
            </a:r>
            <a:r>
              <a:rPr lang="zh-CN" altLang="en-US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、技术框架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2" name="图片 1" descr="深大logo-无底色">
            <a:extLst>
              <a:ext uri="{FF2B5EF4-FFF2-40B4-BE49-F238E27FC236}">
                <a16:creationId xmlns:a16="http://schemas.microsoft.com/office/drawing/2014/main" id="{E713FAA0-11B2-42D1-979D-E056071A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481" y="55351"/>
            <a:ext cx="875908" cy="8759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749F8E-03DE-4A60-B9A7-FD4B9E45E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007" y="1041010"/>
            <a:ext cx="1992703" cy="18866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44C9E07-85F4-49CD-BB88-985BDFDBF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80" y="1041010"/>
            <a:ext cx="1992703" cy="19927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D0FAB64-2E31-49A5-B453-C65D0D4F7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278" y="1339308"/>
            <a:ext cx="2706307" cy="154855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64C8DAE-3C19-4F73-B38B-638468C31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91" y="3824288"/>
            <a:ext cx="2961692" cy="244172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5CF63E5-BC14-46E7-9961-3C6CA3ED5C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5093" y="3429000"/>
            <a:ext cx="3676738" cy="3429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E7D754A-F112-4BB8-A138-CF742B787E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8571" y="6182360"/>
            <a:ext cx="3676738" cy="989224"/>
          </a:xfrm>
          <a:prstGeom prst="rect">
            <a:avLst/>
          </a:prstGeom>
        </p:spPr>
      </p:pic>
      <p:sp>
        <p:nvSpPr>
          <p:cNvPr id="22" name="箭头: 右 21">
            <a:extLst>
              <a:ext uri="{FF2B5EF4-FFF2-40B4-BE49-F238E27FC236}">
                <a16:creationId xmlns:a16="http://schemas.microsoft.com/office/drawing/2014/main" id="{26FCD5C3-9598-4557-8103-A1B42F27848D}"/>
              </a:ext>
            </a:extLst>
          </p:cNvPr>
          <p:cNvSpPr/>
          <p:nvPr/>
        </p:nvSpPr>
        <p:spPr>
          <a:xfrm>
            <a:off x="3226279" y="1984344"/>
            <a:ext cx="498814" cy="1291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D3EADFDA-FA95-4B94-8007-35F4E0CF6BC0}"/>
              </a:ext>
            </a:extLst>
          </p:cNvPr>
          <p:cNvSpPr/>
          <p:nvPr/>
        </p:nvSpPr>
        <p:spPr>
          <a:xfrm>
            <a:off x="6152587" y="1960260"/>
            <a:ext cx="498814" cy="1291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A69FD0A-5D88-4725-BF5D-E862A280E0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8623" y="3230592"/>
            <a:ext cx="4346686" cy="2742909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A79A2C5-A791-42CA-82A2-F26A1E632515}"/>
              </a:ext>
            </a:extLst>
          </p:cNvPr>
          <p:cNvSpPr txBox="1"/>
          <p:nvPr/>
        </p:nvSpPr>
        <p:spPr>
          <a:xfrm>
            <a:off x="3226279" y="4459857"/>
            <a:ext cx="49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7319EF7-A81C-48BC-98AE-D1CA41772B4B}"/>
              </a:ext>
            </a:extLst>
          </p:cNvPr>
          <p:cNvSpPr txBox="1"/>
          <p:nvPr/>
        </p:nvSpPr>
        <p:spPr>
          <a:xfrm>
            <a:off x="7343427" y="4398837"/>
            <a:ext cx="49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9F2BC64-D1C7-4FCA-BE92-C8E4D9621E14}"/>
              </a:ext>
            </a:extLst>
          </p:cNvPr>
          <p:cNvSpPr txBox="1"/>
          <p:nvPr/>
        </p:nvSpPr>
        <p:spPr>
          <a:xfrm>
            <a:off x="9871966" y="5868775"/>
            <a:ext cx="49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02</a:t>
            </a:r>
            <a:r>
              <a:rPr lang="zh-CN" altLang="en-US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、技术框架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2" name="图片 1" descr="深大logo-无底色">
            <a:extLst>
              <a:ext uri="{FF2B5EF4-FFF2-40B4-BE49-F238E27FC236}">
                <a16:creationId xmlns:a16="http://schemas.microsoft.com/office/drawing/2014/main" id="{E713FAA0-11B2-42D1-979D-E056071A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481" y="55351"/>
            <a:ext cx="875908" cy="8759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21AA6E-3826-4ABE-B9A0-610D1C244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196" y="964870"/>
            <a:ext cx="8051623" cy="589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91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03</a:t>
            </a:r>
            <a:r>
              <a:rPr lang="zh-CN" altLang="en-US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、数据分析及可视化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2" name="图片 1" descr="深大logo-无底色">
            <a:extLst>
              <a:ext uri="{FF2B5EF4-FFF2-40B4-BE49-F238E27FC236}">
                <a16:creationId xmlns:a16="http://schemas.microsoft.com/office/drawing/2014/main" id="{E713FAA0-11B2-42D1-979D-E056071A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481" y="55351"/>
            <a:ext cx="875908" cy="8759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862E40A-B4EE-4A84-B0D5-D6769593A5E6}"/>
              </a:ext>
            </a:extLst>
          </p:cNvPr>
          <p:cNvSpPr txBox="1"/>
          <p:nvPr/>
        </p:nvSpPr>
        <p:spPr>
          <a:xfrm>
            <a:off x="258793" y="948118"/>
            <a:ext cx="497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a.</a:t>
            </a:r>
            <a:r>
              <a:rPr lang="zh-CN" altLang="en-US" sz="2400" b="1" dirty="0"/>
              <a:t>豆瓣</a:t>
            </a:r>
            <a:r>
              <a:rPr lang="en-US" altLang="zh-CN" sz="2400" b="1" dirty="0"/>
              <a:t>top200</a:t>
            </a:r>
            <a:r>
              <a:rPr lang="zh-CN" altLang="en-US" sz="2400" b="1" dirty="0"/>
              <a:t>电影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1D526B-694F-4354-8250-277D1539C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31" y="1514548"/>
            <a:ext cx="7847818" cy="51192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57D323-4C5C-4D02-AAEA-7C556DCFA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153" y="1514548"/>
            <a:ext cx="3684847" cy="426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07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03</a:t>
            </a:r>
            <a:r>
              <a:rPr lang="zh-CN" altLang="en-US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、数据分析及可视化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2" name="图片 1" descr="深大logo-无底色">
            <a:extLst>
              <a:ext uri="{FF2B5EF4-FFF2-40B4-BE49-F238E27FC236}">
                <a16:creationId xmlns:a16="http://schemas.microsoft.com/office/drawing/2014/main" id="{E713FAA0-11B2-42D1-979D-E056071A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481" y="55351"/>
            <a:ext cx="875908" cy="8759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8FA5C6F-DDB1-4549-A9BC-FDD9E24E05E9}"/>
              </a:ext>
            </a:extLst>
          </p:cNvPr>
          <p:cNvSpPr txBox="1"/>
          <p:nvPr/>
        </p:nvSpPr>
        <p:spPr>
          <a:xfrm>
            <a:off x="6187736" y="5095476"/>
            <a:ext cx="6004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Top200</a:t>
            </a:r>
            <a:r>
              <a:rPr lang="zh-CN" altLang="en-US" dirty="0"/>
              <a:t>的评分也是基本符合正态分布的，</a:t>
            </a:r>
            <a:endParaRPr lang="en-US" altLang="zh-CN" dirty="0"/>
          </a:p>
          <a:p>
            <a:r>
              <a:rPr lang="zh-CN" altLang="en-US" dirty="0"/>
              <a:t>评分中位数为</a:t>
            </a:r>
            <a:r>
              <a:rPr lang="en-US" altLang="zh-CN" dirty="0"/>
              <a:t>9</a:t>
            </a:r>
            <a:r>
              <a:rPr lang="zh-CN" altLang="en-US" dirty="0"/>
              <a:t>分，最高分</a:t>
            </a:r>
            <a:r>
              <a:rPr lang="en-US" altLang="zh-CN" dirty="0"/>
              <a:t>9.7</a:t>
            </a:r>
            <a:r>
              <a:rPr lang="zh-CN" altLang="en-US" dirty="0"/>
              <a:t>分只有一部为肖申克的救赎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FF787D-9094-4612-AC3E-2EEFACC29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347" y="841356"/>
            <a:ext cx="6265653" cy="411444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394821F-FE66-4336-9D3E-3375005F36BB}"/>
              </a:ext>
            </a:extLst>
          </p:cNvPr>
          <p:cNvSpPr txBox="1"/>
          <p:nvPr/>
        </p:nvSpPr>
        <p:spPr>
          <a:xfrm>
            <a:off x="293298" y="913612"/>
            <a:ext cx="497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b.</a:t>
            </a:r>
            <a:r>
              <a:rPr lang="zh-CN" altLang="en-US" sz="2400" b="1" dirty="0"/>
              <a:t>评分统计及分析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DAECB2-1A73-47DE-B3DE-07166B312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98" y="2223544"/>
            <a:ext cx="5034134" cy="310102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D15BEA1-97AB-4F2C-AE2B-4CD49714FCD4}"/>
              </a:ext>
            </a:extLst>
          </p:cNvPr>
          <p:cNvSpPr/>
          <p:nvPr/>
        </p:nvSpPr>
        <p:spPr>
          <a:xfrm>
            <a:off x="91736" y="51410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豆瓣网</a:t>
            </a:r>
            <a:r>
              <a:rPr lang="en-US" altLang="zh-CN" dirty="0"/>
              <a:t>:</a:t>
            </a:r>
            <a:r>
              <a:rPr lang="zh-CN" altLang="en-US" dirty="0"/>
              <a:t>如果单部电影评分的分布是个</a:t>
            </a:r>
            <a:r>
              <a:rPr lang="en-US" altLang="zh-CN" dirty="0"/>
              <a:t>P</a:t>
            </a:r>
            <a:r>
              <a:rPr lang="zh-CN" altLang="en-US" dirty="0"/>
              <a:t>字形，那么这部电影是很值得去看的。（类似正态分布个人觉得）</a:t>
            </a:r>
          </a:p>
        </p:txBody>
      </p:sp>
    </p:spTree>
    <p:extLst>
      <p:ext uri="{BB962C8B-B14F-4D97-AF65-F5344CB8AC3E}">
        <p14:creationId xmlns:p14="http://schemas.microsoft.com/office/powerpoint/2010/main" val="153992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03</a:t>
            </a:r>
            <a:r>
              <a:rPr lang="zh-CN" altLang="en-US" sz="2800" b="1" dirty="0">
                <a:solidFill>
                  <a:srgbClr val="9C0054"/>
                </a:solidFill>
                <a:latin typeface="微软雅黑" panose="020B0503020204020204" pitchFamily="34" charset="-122"/>
              </a:rPr>
              <a:t>、数据分析及可视化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9</a:t>
            </a:fld>
            <a:endParaRPr lang="zh-CN" altLang="en-US" dirty="0"/>
          </a:p>
        </p:txBody>
      </p:sp>
      <p:pic>
        <p:nvPicPr>
          <p:cNvPr id="2" name="图片 1" descr="深大logo-无底色">
            <a:extLst>
              <a:ext uri="{FF2B5EF4-FFF2-40B4-BE49-F238E27FC236}">
                <a16:creationId xmlns:a16="http://schemas.microsoft.com/office/drawing/2014/main" id="{E713FAA0-11B2-42D1-979D-E056071A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481" y="55351"/>
            <a:ext cx="875908" cy="8759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6A83B8C-51AB-4B03-B385-5906C778F4F9}"/>
              </a:ext>
            </a:extLst>
          </p:cNvPr>
          <p:cNvSpPr txBox="1"/>
          <p:nvPr/>
        </p:nvSpPr>
        <p:spPr>
          <a:xfrm>
            <a:off x="341202" y="931259"/>
            <a:ext cx="698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c.Top200</a:t>
            </a:r>
            <a:r>
              <a:rPr lang="zh-CN" altLang="en-US" sz="2400" b="1" dirty="0"/>
              <a:t>我最喜欢的演员电影统计及分析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F9C35F-CFDE-4344-82BC-E7CBD36373C2}"/>
              </a:ext>
            </a:extLst>
          </p:cNvPr>
          <p:cNvSpPr txBox="1"/>
          <p:nvPr/>
        </p:nvSpPr>
        <p:spPr>
          <a:xfrm>
            <a:off x="9364832" y="6359219"/>
            <a:ext cx="2156603" cy="45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阿米尔汗：</a:t>
            </a:r>
            <a:r>
              <a:rPr lang="en-US" altLang="zh-CN" dirty="0"/>
              <a:t>2</a:t>
            </a:r>
            <a:r>
              <a:rPr lang="zh-CN" altLang="en-US" dirty="0"/>
              <a:t>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056216-7EA2-4353-9D98-62DBF86B2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03" y="1992702"/>
            <a:ext cx="3644202" cy="23219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76DF79E-CA60-4661-A206-28C9EE4B33B8}"/>
              </a:ext>
            </a:extLst>
          </p:cNvPr>
          <p:cNvSpPr/>
          <p:nvPr/>
        </p:nvSpPr>
        <p:spPr>
          <a:xfrm>
            <a:off x="1108651" y="6488668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宫崎骏：</a:t>
            </a:r>
            <a:r>
              <a:rPr lang="en-US" altLang="zh-CN" dirty="0"/>
              <a:t>7</a:t>
            </a:r>
            <a:r>
              <a:rPr lang="zh-CN" altLang="en-US" dirty="0"/>
              <a:t>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D0C532D-E12E-4156-8103-4E316E254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54" y="4718649"/>
            <a:ext cx="2536498" cy="15837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43D8A7-1BD6-42E4-9CCC-ADB08D728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247" y="1992702"/>
            <a:ext cx="3644202" cy="238031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11D77D5-B293-45A5-A2E6-185333E6BAAB}"/>
              </a:ext>
            </a:extLst>
          </p:cNvPr>
          <p:cNvSpPr/>
          <p:nvPr/>
        </p:nvSpPr>
        <p:spPr>
          <a:xfrm>
            <a:off x="5445569" y="6444553"/>
            <a:ext cx="1486304" cy="4575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周星驰：</a:t>
            </a:r>
            <a:r>
              <a:rPr lang="en-US" altLang="zh-CN" dirty="0"/>
              <a:t>6</a:t>
            </a:r>
            <a:r>
              <a:rPr lang="zh-CN" altLang="en-US" dirty="0"/>
              <a:t>部</a:t>
            </a:r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417538E-1277-4AEC-ABE1-C07A2D9E0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887" y="4622261"/>
            <a:ext cx="2639667" cy="168017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B2DDFB9-B2EA-4078-BBB5-FC292CB28C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2973" y="1963494"/>
            <a:ext cx="3380745" cy="23803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D1E5866-FEE5-4B3C-85F2-CF4621D1A1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3914" y="4716932"/>
            <a:ext cx="2703490" cy="15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2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工大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3A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3018</TotalTime>
  <Words>758</Words>
  <Application>Microsoft Office PowerPoint</Application>
  <PresentationFormat>宽屏</PresentationFormat>
  <Paragraphs>106</Paragraphs>
  <Slides>21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Raleway</vt:lpstr>
      <vt:lpstr>微软雅黑</vt:lpstr>
      <vt:lpstr>Arial</vt:lpstr>
      <vt:lpstr>Calibri</vt:lpstr>
      <vt:lpstr>Consolas</vt:lpstr>
      <vt:lpstr>Impact</vt:lpstr>
      <vt:lpstr>Times New Roman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dc:description>第一PPT模板网-WWW.1PPT.COM</dc:description>
  <cp:lastModifiedBy>悦 李</cp:lastModifiedBy>
  <cp:revision>641</cp:revision>
  <dcterms:created xsi:type="dcterms:W3CDTF">2015-10-24T01:57:00Z</dcterms:created>
  <dcterms:modified xsi:type="dcterms:W3CDTF">2021-06-17T14:04:12Z</dcterms:modified>
  <cp:category>第一PPT模板网-WWW.1PPT.COM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